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6" r:id="rId3"/>
    <p:sldId id="319" r:id="rId4"/>
    <p:sldId id="309" r:id="rId5"/>
    <p:sldId id="310" r:id="rId6"/>
    <p:sldId id="311" r:id="rId7"/>
    <p:sldId id="318" r:id="rId8"/>
    <p:sldId id="317" r:id="rId9"/>
    <p:sldId id="320" r:id="rId10"/>
    <p:sldId id="312" r:id="rId11"/>
    <p:sldId id="32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64" d="100"/>
        <a:sy n="16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Electro-muscular stimulator</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C18.4  Maintaining Physiotherapy Equipment</a:t>
            </a:r>
            <a:endPar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641968" y="1828416"/>
            <a:ext cx="3870765" cy="3416320"/>
          </a:xfrm>
          <a:prstGeom prst="rect">
            <a:avLst/>
          </a:prstGeom>
        </p:spPr>
        <p:txBody>
          <a:bodyPr wrap="square">
            <a:spAutoFit/>
          </a:bodyPr>
          <a:lstStyle/>
          <a:p>
            <a:pPr marL="742950" lvl="1" indent="-285750">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principles of operation</a:t>
            </a:r>
            <a:endParaRPr lang="en-GB" dirty="0">
              <a:solidFill>
                <a:srgbClr val="000000"/>
              </a:solidFill>
              <a:latin typeface="+mj-lt"/>
              <a:ea typeface="Times New Roman" panose="02020603050405020304" pitchFamily="18" charset="0"/>
              <a:cs typeface="Times New Roman" panose="02020603050405020304" pitchFamily="18" charset="0"/>
            </a:endParaRPr>
          </a:p>
          <a:p>
            <a:pPr marL="1143000" lvl="2" indent="-228600">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function</a:t>
            </a:r>
            <a:endParaRPr lang="en-GB" dirty="0">
              <a:solidFill>
                <a:srgbClr val="000000"/>
              </a:solidFill>
              <a:latin typeface="+mj-lt"/>
              <a:ea typeface="Times New Roman" panose="02020603050405020304" pitchFamily="18" charset="0"/>
            </a:endParaRPr>
          </a:p>
          <a:p>
            <a:pPr marL="1143000" lvl="2" indent="-228600">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use</a:t>
            </a:r>
            <a:endParaRPr lang="en-GB" dirty="0">
              <a:solidFill>
                <a:srgbClr val="000000"/>
              </a:solidFill>
              <a:latin typeface="+mj-lt"/>
              <a:ea typeface="Times New Roman" panose="02020603050405020304" pitchFamily="18" charset="0"/>
            </a:endParaRPr>
          </a:p>
          <a:p>
            <a:pPr marL="1143000" lvl="2" indent="-228600">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scientific principles</a:t>
            </a:r>
            <a:endParaRPr lang="en-GB" dirty="0">
              <a:solidFill>
                <a:srgbClr val="000000"/>
              </a:solidFill>
              <a:latin typeface="+mj-lt"/>
              <a:ea typeface="Times New Roman" panose="02020603050405020304" pitchFamily="18" charset="0"/>
            </a:endParaRPr>
          </a:p>
          <a:p>
            <a:pPr marL="742950" lvl="1" indent="-285750">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construction</a:t>
            </a:r>
            <a:endParaRPr lang="en-GB" dirty="0">
              <a:solidFill>
                <a:srgbClr val="000000"/>
              </a:solidFill>
              <a:latin typeface="+mj-lt"/>
              <a:ea typeface="Times New Roman" panose="02020603050405020304" pitchFamily="18" charset="0"/>
              <a:cs typeface="Times New Roman" panose="02020603050405020304" pitchFamily="18" charset="0"/>
            </a:endParaRPr>
          </a:p>
          <a:p>
            <a:pPr marL="1143000" lvl="2" indent="-228600">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components</a:t>
            </a:r>
            <a:endParaRPr lang="en-GB" dirty="0">
              <a:solidFill>
                <a:srgbClr val="000000"/>
              </a:solidFill>
              <a:latin typeface="+mj-lt"/>
              <a:ea typeface="Times New Roman" panose="02020603050405020304" pitchFamily="18" charset="0"/>
            </a:endParaRPr>
          </a:p>
          <a:p>
            <a:pPr marL="1143000" lvl="2" indent="-228600">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system diagram</a:t>
            </a:r>
            <a:endParaRPr lang="en-GB" dirty="0">
              <a:solidFill>
                <a:srgbClr val="000000"/>
              </a:solidFill>
              <a:latin typeface="+mj-lt"/>
              <a:ea typeface="Times New Roman" panose="02020603050405020304" pitchFamily="18" charset="0"/>
            </a:endParaRPr>
          </a:p>
          <a:p>
            <a:pPr marL="1143000" lvl="2" indent="-228600">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inputs/outputs</a:t>
            </a:r>
            <a:endParaRPr lang="en-GB" dirty="0">
              <a:solidFill>
                <a:srgbClr val="000000"/>
              </a:solidFill>
              <a:latin typeface="+mj-lt"/>
              <a:ea typeface="Times New Roman" panose="02020603050405020304" pitchFamily="18" charset="0"/>
            </a:endParaRPr>
          </a:p>
          <a:p>
            <a:pPr marL="742950" lvl="1" indent="-285750">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troubleshooting </a:t>
            </a:r>
            <a:endParaRPr lang="en-GB" dirty="0">
              <a:solidFill>
                <a:srgbClr val="000000"/>
              </a:solidFill>
              <a:latin typeface="+mj-lt"/>
              <a:ea typeface="Times New Roman" panose="02020603050405020304" pitchFamily="18" charset="0"/>
              <a:cs typeface="Times New Roman" panose="02020603050405020304" pitchFamily="18" charset="0"/>
            </a:endParaRPr>
          </a:p>
          <a:p>
            <a:pPr marL="1143000" lvl="2" indent="-228600">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identifying common faults</a:t>
            </a:r>
            <a:endParaRPr lang="en-GB" dirty="0">
              <a:solidFill>
                <a:srgbClr val="000000"/>
              </a:solidFill>
              <a:latin typeface="+mj-lt"/>
              <a:ea typeface="Times New Roman" panose="02020603050405020304" pitchFamily="18" charset="0"/>
            </a:endParaRPr>
          </a:p>
          <a:p>
            <a:pPr marL="1143000" lvl="2" indent="-228600">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replacing </a:t>
            </a:r>
            <a:r>
              <a:rPr lang="en-GB" dirty="0" smtClean="0">
                <a:solidFill>
                  <a:srgbClr val="000000"/>
                </a:solidFill>
                <a:latin typeface="+mj-lt"/>
                <a:ea typeface="Times New Roman" panose="02020603050405020304" pitchFamily="18" charset="0"/>
                <a:cs typeface="Arial" panose="020B0604020202020204" pitchFamily="34" charset="0"/>
              </a:rPr>
              <a:t>components</a:t>
            </a:r>
          </a:p>
          <a:p>
            <a:pPr marL="1143000" lvl="2" indent="-228600">
              <a:buFont typeface="Wingdings" panose="05000000000000000000" pitchFamily="2" charset="2"/>
              <a:buChar char=""/>
            </a:pPr>
            <a:r>
              <a:rPr lang="en-GB" dirty="0" smtClean="0">
                <a:latin typeface="+mj-lt"/>
                <a:ea typeface="Times New Roman" panose="02020603050405020304" pitchFamily="18" charset="0"/>
                <a:cs typeface="Arial" panose="020B0604020202020204" pitchFamily="34" charset="0"/>
              </a:rPr>
              <a:t>rectifying </a:t>
            </a:r>
            <a:r>
              <a:rPr lang="en-GB" dirty="0">
                <a:latin typeface="+mj-lt"/>
                <a:ea typeface="Times New Roman" panose="02020603050405020304" pitchFamily="18" charset="0"/>
                <a:cs typeface="Arial" panose="020B0604020202020204" pitchFamily="34" charset="0"/>
              </a:rPr>
              <a:t>faults</a:t>
            </a:r>
            <a:endParaRPr lang="en-GB" dirty="0">
              <a:solidFill>
                <a:srgbClr val="000000"/>
              </a:solidFill>
              <a:latin typeface="+mj-lt"/>
              <a:ea typeface="Times New Roman" panose="02020603050405020304" pitchFamily="18" charset="0"/>
            </a:endParaRP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18.4.4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 electro-muscular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stimulator</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6" name="Afbeelding 5"/>
          <p:cNvPicPr>
            <a:picLocks noChangeAspect="1"/>
          </p:cNvPicPr>
          <p:nvPr/>
        </p:nvPicPr>
        <p:blipFill>
          <a:blip r:embed="rId2"/>
          <a:stretch>
            <a:fillRect/>
          </a:stretch>
        </p:blipFill>
        <p:spPr>
          <a:xfrm>
            <a:off x="5943600" y="1632092"/>
            <a:ext cx="4340728" cy="3127519"/>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853084"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Transcutaneous Electrical Nerve Stimulation (TENS)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Electro-muscular stimulator</a:t>
            </a:r>
            <a:endParaRPr lang="en-GB" sz="2000" dirty="0"/>
          </a:p>
        </p:txBody>
      </p:sp>
      <p:sp>
        <p:nvSpPr>
          <p:cNvPr id="7" name="Rechthoek 6"/>
          <p:cNvSpPr/>
          <p:nvPr/>
        </p:nvSpPr>
        <p:spPr>
          <a:xfrm>
            <a:off x="412130" y="1487061"/>
            <a:ext cx="6373285" cy="3600986"/>
          </a:xfrm>
          <a:prstGeom prst="rect">
            <a:avLst/>
          </a:prstGeom>
        </p:spPr>
        <p:txBody>
          <a:bodyPr wrap="square">
            <a:spAutoFit/>
          </a:bodyPr>
          <a:lstStyle/>
          <a:p>
            <a:pPr lvl="0">
              <a:spcAft>
                <a:spcPts val="1200"/>
              </a:spcAft>
            </a:pPr>
            <a:r>
              <a:rPr lang="en-GB" dirty="0" smtClean="0">
                <a:solidFill>
                  <a:srgbClr val="000000"/>
                </a:solidFill>
                <a:latin typeface="Calibri Light" panose="020F0302020204030204"/>
              </a:rPr>
              <a:t>A Trans-cutaneous (through the skin) ENS system aims at relieving chronic pain, often from joints and back. </a:t>
            </a:r>
          </a:p>
          <a:p>
            <a:pPr lvl="0">
              <a:spcAft>
                <a:spcPts val="1200"/>
              </a:spcAft>
            </a:pPr>
            <a:r>
              <a:rPr lang="en-GB" dirty="0" smtClean="0">
                <a:solidFill>
                  <a:srgbClr val="000000"/>
                </a:solidFill>
                <a:latin typeface="Calibri Light" panose="020F0302020204030204"/>
              </a:rPr>
              <a:t>A </a:t>
            </a:r>
            <a:r>
              <a:rPr lang="en-GB" dirty="0">
                <a:solidFill>
                  <a:srgbClr val="000000"/>
                </a:solidFill>
                <a:latin typeface="Calibri Light" panose="020F0302020204030204"/>
              </a:rPr>
              <a:t>TENS </a:t>
            </a:r>
            <a:r>
              <a:rPr lang="en-GB" dirty="0" smtClean="0">
                <a:solidFill>
                  <a:srgbClr val="000000"/>
                </a:solidFill>
                <a:latin typeface="Calibri Light" panose="020F0302020204030204"/>
              </a:rPr>
              <a:t>device is usually a </a:t>
            </a:r>
            <a:r>
              <a:rPr lang="en-GB" dirty="0">
                <a:solidFill>
                  <a:srgbClr val="000000"/>
                </a:solidFill>
                <a:latin typeface="Calibri Light" panose="020F0302020204030204"/>
              </a:rPr>
              <a:t>small, battery-operated </a:t>
            </a:r>
            <a:r>
              <a:rPr lang="en-GB" dirty="0" smtClean="0">
                <a:solidFill>
                  <a:srgbClr val="000000"/>
                </a:solidFill>
                <a:latin typeface="Calibri Light" panose="020F0302020204030204"/>
              </a:rPr>
              <a:t>unit </a:t>
            </a:r>
            <a:r>
              <a:rPr lang="en-GB" dirty="0">
                <a:solidFill>
                  <a:srgbClr val="000000"/>
                </a:solidFill>
                <a:latin typeface="Calibri Light" panose="020F0302020204030204"/>
              </a:rPr>
              <a:t>that delivers an electric current to the affected area via two electrodes. </a:t>
            </a:r>
            <a:endParaRPr lang="en-GB" dirty="0" smtClean="0">
              <a:solidFill>
                <a:srgbClr val="000000"/>
              </a:solidFill>
              <a:latin typeface="Calibri Light" panose="020F0302020204030204"/>
            </a:endParaRPr>
          </a:p>
          <a:p>
            <a:pPr lvl="0">
              <a:spcAft>
                <a:spcPts val="1200"/>
              </a:spcAft>
            </a:pPr>
            <a:r>
              <a:rPr lang="en-GB" dirty="0" smtClean="0">
                <a:solidFill>
                  <a:srgbClr val="000000"/>
                </a:solidFill>
                <a:latin typeface="Calibri Light" panose="020F0302020204030204"/>
              </a:rPr>
              <a:t>The electric current activates the neurons and </a:t>
            </a:r>
            <a:r>
              <a:rPr lang="en-GB" b="1" dirty="0" smtClean="0">
                <a:solidFill>
                  <a:srgbClr val="7030A0"/>
                </a:solidFill>
                <a:latin typeface="Calibri Light" panose="020F0302020204030204"/>
              </a:rPr>
              <a:t>blocks transmission of pain signals</a:t>
            </a:r>
            <a:r>
              <a:rPr lang="en-GB" dirty="0" smtClean="0">
                <a:solidFill>
                  <a:srgbClr val="000000"/>
                </a:solidFill>
                <a:latin typeface="Calibri Light" panose="020F0302020204030204"/>
              </a:rPr>
              <a:t> from the affected body part to reach your brain (where such signals are translated into a feeling of pain</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lvl="0">
              <a:spcAft>
                <a:spcPts val="1200"/>
              </a:spcAft>
            </a:pPr>
            <a:r>
              <a:rPr lang="en-GB" dirty="0" smtClean="0">
                <a:solidFill>
                  <a:srgbClr val="000000"/>
                </a:solidFill>
                <a:latin typeface="Calibri Light" panose="020F0302020204030204"/>
              </a:rPr>
              <a:t>A TENS device does not lead to muscle contraction, and is therefore not a EMS system. However, both technology and patient target group of TENS and EMS are much related, so TENS capability is often built into an EMS unit. </a:t>
            </a:r>
            <a:endParaRPr lang="en-GB" dirty="0">
              <a:solidFill>
                <a:srgbClr val="000000"/>
              </a:solidFill>
              <a:latin typeface="Calibri Light" panose="020F0302020204030204"/>
            </a:endParaRPr>
          </a:p>
        </p:txBody>
      </p:sp>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l="18656" t="10557" r="13130" b="3126"/>
          <a:stretch/>
        </p:blipFill>
        <p:spPr>
          <a:xfrm>
            <a:off x="7498326" y="1712507"/>
            <a:ext cx="3904078" cy="3293386"/>
          </a:xfrm>
          <a:prstGeom prst="rect">
            <a:avLst/>
          </a:prstGeom>
        </p:spPr>
      </p:pic>
      <p:sp>
        <p:nvSpPr>
          <p:cNvPr id="5" name="Rechthoek 4"/>
          <p:cNvSpPr/>
          <p:nvPr/>
        </p:nvSpPr>
        <p:spPr>
          <a:xfrm>
            <a:off x="476249" y="5511903"/>
            <a:ext cx="11038417" cy="646331"/>
          </a:xfrm>
          <a:prstGeom prst="rect">
            <a:avLst/>
          </a:prstGeom>
          <a:solidFill>
            <a:schemeClr val="bg2"/>
          </a:solidFill>
          <a:ln>
            <a:solidFill>
              <a:srgbClr val="7030A0"/>
            </a:solidFill>
          </a:ln>
        </p:spPr>
        <p:txBody>
          <a:bodyPr wrap="square">
            <a:spAutoFit/>
          </a:bodyPr>
          <a:lstStyle/>
          <a:p>
            <a:pPr lvl="0" algn="ctr"/>
            <a:r>
              <a:rPr lang="en-GB" dirty="0">
                <a:solidFill>
                  <a:srgbClr val="000000"/>
                </a:solidFill>
                <a:latin typeface="Calibri Light" panose="020F0302020204030204"/>
              </a:rPr>
              <a:t>There's not enough firm evidence to say for sure whether TENS is a reliable method of pain relief. </a:t>
            </a:r>
          </a:p>
          <a:p>
            <a:pPr lvl="0" algn="ctr"/>
            <a:r>
              <a:rPr lang="en-GB" dirty="0" smtClean="0">
                <a:solidFill>
                  <a:srgbClr val="000000"/>
                </a:solidFill>
                <a:latin typeface="Calibri Light" panose="020F0302020204030204"/>
              </a:rPr>
              <a:t>With </a:t>
            </a:r>
            <a:r>
              <a:rPr lang="en-GB" dirty="0">
                <a:solidFill>
                  <a:srgbClr val="000000"/>
                </a:solidFill>
                <a:latin typeface="Calibri Light" panose="020F0302020204030204"/>
              </a:rPr>
              <a:t>some patients it is effective, for others, it is not. </a:t>
            </a:r>
          </a:p>
        </p:txBody>
      </p:sp>
      <p:pic>
        <p:nvPicPr>
          <p:cNvPr id="6" name="Afbeelding 5"/>
          <p:cNvPicPr>
            <a:picLocks noChangeAspect="1"/>
          </p:cNvPicPr>
          <p:nvPr/>
        </p:nvPicPr>
        <p:blipFill>
          <a:blip r:embed="rId3"/>
          <a:stretch>
            <a:fillRect/>
          </a:stretch>
        </p:blipFill>
        <p:spPr>
          <a:xfrm>
            <a:off x="9455656" y="1501388"/>
            <a:ext cx="1946748" cy="1184676"/>
          </a:xfrm>
          <a:prstGeom prst="rect">
            <a:avLst/>
          </a:prstGeom>
        </p:spPr>
      </p:pic>
    </p:spTree>
    <p:extLst>
      <p:ext uri="{BB962C8B-B14F-4D97-AF65-F5344CB8AC3E}">
        <p14:creationId xmlns:p14="http://schemas.microsoft.com/office/powerpoint/2010/main" val="706448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170611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Principles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of operation</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Electro-muscular stimulator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76249" y="3224268"/>
            <a:ext cx="6886137" cy="1754326"/>
          </a:xfrm>
          <a:prstGeom prst="rect">
            <a:avLst/>
          </a:prstGeom>
        </p:spPr>
        <p:txBody>
          <a:bodyPr wrap="square">
            <a:spAutoFit/>
          </a:bodyPr>
          <a:lstStyle/>
          <a:p>
            <a:pPr lvl="0"/>
            <a:r>
              <a:rPr lang="en-GB" dirty="0" smtClean="0">
                <a:solidFill>
                  <a:srgbClr val="000000"/>
                </a:solidFill>
                <a:latin typeface="Calibri Light" panose="020F0302020204030204"/>
              </a:rPr>
              <a:t>Applications are: </a:t>
            </a:r>
          </a:p>
          <a:p>
            <a:pPr marL="742950" lvl="1" indent="-285750">
              <a:buFont typeface="Arial" panose="020B0604020202020204" pitchFamily="34" charset="0"/>
              <a:buChar char="•"/>
            </a:pPr>
            <a:r>
              <a:rPr lang="en-GB" dirty="0" smtClean="0">
                <a:solidFill>
                  <a:srgbClr val="000000"/>
                </a:solidFill>
                <a:latin typeface="Calibri Light" panose="020F0302020204030204"/>
              </a:rPr>
              <a:t>a </a:t>
            </a:r>
            <a:r>
              <a:rPr lang="en-GB" b="1" dirty="0">
                <a:solidFill>
                  <a:srgbClr val="7030A0"/>
                </a:solidFill>
                <a:latin typeface="Calibri Light" panose="020F0302020204030204"/>
              </a:rPr>
              <a:t>strength training tool </a:t>
            </a:r>
            <a:r>
              <a:rPr lang="en-GB" dirty="0">
                <a:solidFill>
                  <a:srgbClr val="000000"/>
                </a:solidFill>
                <a:latin typeface="Calibri Light" panose="020F0302020204030204"/>
              </a:rPr>
              <a:t>for healthy subjects and </a:t>
            </a:r>
            <a:r>
              <a:rPr lang="en-GB" dirty="0" smtClean="0">
                <a:solidFill>
                  <a:srgbClr val="000000"/>
                </a:solidFill>
                <a:latin typeface="Calibri Light" panose="020F0302020204030204"/>
              </a:rPr>
              <a:t>athletes</a:t>
            </a:r>
          </a:p>
          <a:p>
            <a:pPr marL="742950" lvl="1" indent="-285750">
              <a:buFont typeface="Arial" panose="020B0604020202020204" pitchFamily="34" charset="0"/>
              <a:buChar char="•"/>
            </a:pPr>
            <a:r>
              <a:rPr lang="en-GB" dirty="0" smtClean="0">
                <a:solidFill>
                  <a:srgbClr val="000000"/>
                </a:solidFill>
                <a:latin typeface="Calibri Light" panose="020F0302020204030204"/>
              </a:rPr>
              <a:t>a </a:t>
            </a:r>
            <a:r>
              <a:rPr lang="en-GB" b="1" dirty="0">
                <a:solidFill>
                  <a:srgbClr val="7030A0"/>
                </a:solidFill>
                <a:latin typeface="Calibri Light" panose="020F0302020204030204"/>
              </a:rPr>
              <a:t>rehabilitation </a:t>
            </a:r>
            <a:r>
              <a:rPr lang="en-GB" b="1" dirty="0" smtClean="0">
                <a:solidFill>
                  <a:srgbClr val="7030A0"/>
                </a:solidFill>
                <a:latin typeface="Calibri Light" panose="020F0302020204030204"/>
              </a:rPr>
              <a:t>tool </a:t>
            </a:r>
            <a:r>
              <a:rPr lang="en-GB" dirty="0">
                <a:solidFill>
                  <a:srgbClr val="000000"/>
                </a:solidFill>
                <a:latin typeface="Calibri Light" panose="020F0302020204030204"/>
              </a:rPr>
              <a:t>for </a:t>
            </a:r>
            <a:r>
              <a:rPr lang="en-GB" dirty="0" smtClean="0">
                <a:solidFill>
                  <a:srgbClr val="000000"/>
                </a:solidFill>
                <a:latin typeface="Calibri Light" panose="020F0302020204030204"/>
              </a:rPr>
              <a:t>immobilized with musculoskeletal </a:t>
            </a:r>
            <a:r>
              <a:rPr lang="en-GB" dirty="0">
                <a:solidFill>
                  <a:srgbClr val="000000"/>
                </a:solidFill>
                <a:latin typeface="Calibri Light" panose="020F0302020204030204"/>
              </a:rPr>
              <a:t>injuries, such as damage to bones, joints, muscles, ligaments and </a:t>
            </a:r>
            <a:r>
              <a:rPr lang="en-GB" dirty="0" smtClean="0">
                <a:solidFill>
                  <a:srgbClr val="000000"/>
                </a:solidFill>
                <a:latin typeface="Calibri Light" panose="020F0302020204030204"/>
              </a:rPr>
              <a:t>tendons</a:t>
            </a:r>
          </a:p>
          <a:p>
            <a:pPr marL="742950" lvl="1" indent="-285750">
              <a:buFont typeface="Arial" panose="020B0604020202020204" pitchFamily="34" charset="0"/>
              <a:buChar char="•"/>
            </a:pPr>
            <a:r>
              <a:rPr lang="en-GB" dirty="0" smtClean="0">
                <a:solidFill>
                  <a:srgbClr val="000000"/>
                </a:solidFill>
                <a:latin typeface="Calibri Light" panose="020F0302020204030204"/>
              </a:rPr>
              <a:t>a </a:t>
            </a:r>
            <a:r>
              <a:rPr lang="en-GB" b="1" dirty="0">
                <a:solidFill>
                  <a:srgbClr val="7030A0"/>
                </a:solidFill>
                <a:latin typeface="Calibri Light" panose="020F0302020204030204"/>
              </a:rPr>
              <a:t>testing tool </a:t>
            </a:r>
            <a:r>
              <a:rPr lang="en-GB" dirty="0">
                <a:solidFill>
                  <a:srgbClr val="000000"/>
                </a:solidFill>
                <a:latin typeface="Calibri Light" panose="020F0302020204030204"/>
              </a:rPr>
              <a:t>for evaluating the neural and/or muscular </a:t>
            </a:r>
            <a:r>
              <a:rPr lang="en-GB" dirty="0" smtClean="0">
                <a:solidFill>
                  <a:srgbClr val="000000"/>
                </a:solidFill>
                <a:latin typeface="Calibri Light" panose="020F0302020204030204"/>
              </a:rPr>
              <a:t>function. </a:t>
            </a:r>
          </a:p>
        </p:txBody>
      </p:sp>
      <p:sp>
        <p:nvSpPr>
          <p:cNvPr id="8" name="Rechthoek 7"/>
          <p:cNvSpPr/>
          <p:nvPr/>
        </p:nvSpPr>
        <p:spPr>
          <a:xfrm>
            <a:off x="464247" y="1331632"/>
            <a:ext cx="7325086" cy="1754326"/>
          </a:xfrm>
          <a:prstGeom prst="rect">
            <a:avLst/>
          </a:prstGeom>
        </p:spPr>
        <p:txBody>
          <a:bodyPr wrap="square">
            <a:spAutoFit/>
          </a:bodyPr>
          <a:lstStyle/>
          <a:p>
            <a:pPr lvl="0"/>
            <a:r>
              <a:rPr lang="en-GB" dirty="0">
                <a:solidFill>
                  <a:srgbClr val="000000"/>
                </a:solidFill>
                <a:latin typeface="Calibri Light" panose="020F0302020204030204"/>
              </a:rPr>
              <a:t>Electrical muscle stimulation (</a:t>
            </a:r>
            <a:r>
              <a:rPr lang="en-GB" b="1" dirty="0">
                <a:solidFill>
                  <a:srgbClr val="7030A0"/>
                </a:solidFill>
                <a:latin typeface="Calibri Light" panose="020F0302020204030204"/>
              </a:rPr>
              <a:t>EMS</a:t>
            </a:r>
            <a:r>
              <a:rPr lang="en-GB" dirty="0">
                <a:solidFill>
                  <a:srgbClr val="000000"/>
                </a:solidFill>
                <a:latin typeface="Calibri Light" panose="020F0302020204030204"/>
              </a:rPr>
              <a:t>) generates </a:t>
            </a:r>
            <a:r>
              <a:rPr lang="en-GB" b="1" dirty="0">
                <a:solidFill>
                  <a:srgbClr val="7030A0"/>
                </a:solidFill>
                <a:latin typeface="Calibri Light" panose="020F0302020204030204"/>
              </a:rPr>
              <a:t>muscle </a:t>
            </a:r>
            <a:r>
              <a:rPr lang="en-GB" b="1" dirty="0" smtClean="0">
                <a:solidFill>
                  <a:srgbClr val="7030A0"/>
                </a:solidFill>
                <a:latin typeface="Calibri Light" panose="020F0302020204030204"/>
              </a:rPr>
              <a:t>contractions </a:t>
            </a:r>
            <a:r>
              <a:rPr lang="en-GB" dirty="0">
                <a:solidFill>
                  <a:srgbClr val="000000"/>
                </a:solidFill>
                <a:latin typeface="Calibri Light" panose="020F0302020204030204"/>
              </a:rPr>
              <a:t>using </a:t>
            </a:r>
            <a:r>
              <a:rPr lang="en-GB" b="1" dirty="0">
                <a:solidFill>
                  <a:srgbClr val="7030A0"/>
                </a:solidFill>
                <a:latin typeface="Calibri Light" panose="020F0302020204030204"/>
              </a:rPr>
              <a:t>electric impulses</a:t>
            </a:r>
            <a:r>
              <a:rPr lang="en-GB" dirty="0">
                <a:solidFill>
                  <a:srgbClr val="000000"/>
                </a:solidFill>
                <a:latin typeface="Calibri Light" panose="020F0302020204030204"/>
              </a:rPr>
              <a:t>. </a:t>
            </a:r>
            <a:r>
              <a:rPr lang="en-GB" dirty="0" smtClean="0">
                <a:solidFill>
                  <a:srgbClr val="000000"/>
                </a:solidFill>
                <a:latin typeface="Calibri Light" panose="020F0302020204030204"/>
              </a:rPr>
              <a:t>The device generates electrical impulses which are delivered </a:t>
            </a:r>
            <a:r>
              <a:rPr lang="en-GB" dirty="0">
                <a:solidFill>
                  <a:srgbClr val="000000"/>
                </a:solidFill>
                <a:latin typeface="Calibri Light" panose="020F0302020204030204"/>
              </a:rPr>
              <a:t>through electrodes on the skin </a:t>
            </a:r>
            <a:r>
              <a:rPr lang="en-GB" dirty="0" smtClean="0">
                <a:solidFill>
                  <a:srgbClr val="000000"/>
                </a:solidFill>
                <a:latin typeface="Calibri Light" panose="020F0302020204030204"/>
              </a:rPr>
              <a:t>close </a:t>
            </a:r>
            <a:r>
              <a:rPr lang="en-GB" dirty="0">
                <a:solidFill>
                  <a:srgbClr val="000000"/>
                </a:solidFill>
                <a:latin typeface="Calibri Light" panose="020F0302020204030204"/>
              </a:rPr>
              <a:t>to the muscles to be stimulated. The impulses mimic the </a:t>
            </a:r>
            <a:r>
              <a:rPr lang="en-GB" dirty="0" smtClean="0">
                <a:solidFill>
                  <a:srgbClr val="000000"/>
                </a:solidFill>
                <a:latin typeface="Calibri Light" panose="020F0302020204030204"/>
              </a:rPr>
              <a:t>nerve signals which normally come </a:t>
            </a:r>
            <a:r>
              <a:rPr lang="en-GB" dirty="0">
                <a:solidFill>
                  <a:srgbClr val="000000"/>
                </a:solidFill>
                <a:latin typeface="Calibri Light" panose="020F0302020204030204"/>
              </a:rPr>
              <a:t>from the central nervous system, causing the muscles to contract. Muscle </a:t>
            </a:r>
            <a:r>
              <a:rPr lang="en-GB" dirty="0" smtClean="0">
                <a:solidFill>
                  <a:srgbClr val="000000"/>
                </a:solidFill>
                <a:latin typeface="Calibri Light" panose="020F0302020204030204"/>
              </a:rPr>
              <a:t>contraction </a:t>
            </a:r>
            <a:r>
              <a:rPr lang="en-GB" dirty="0">
                <a:solidFill>
                  <a:srgbClr val="000000"/>
                </a:solidFill>
                <a:latin typeface="Calibri Light" panose="020F0302020204030204"/>
              </a:rPr>
              <a:t>helps to strengthen the affected muscle, just like exercise </a:t>
            </a:r>
            <a:r>
              <a:rPr lang="en-GB" dirty="0" smtClean="0">
                <a:solidFill>
                  <a:srgbClr val="000000"/>
                </a:solidFill>
                <a:latin typeface="Calibri Light" panose="020F0302020204030204"/>
              </a:rPr>
              <a:t>would.</a:t>
            </a:r>
            <a:endParaRPr lang="en-GB" dirty="0">
              <a:solidFill>
                <a:srgbClr val="000000"/>
              </a:solidFill>
              <a:latin typeface="Calibri Light" panose="020F0302020204030204"/>
            </a:endParaRPr>
          </a:p>
        </p:txBody>
      </p:sp>
      <p:grpSp>
        <p:nvGrpSpPr>
          <p:cNvPr id="12" name="Groep 11"/>
          <p:cNvGrpSpPr/>
          <p:nvPr/>
        </p:nvGrpSpPr>
        <p:grpSpPr>
          <a:xfrm>
            <a:off x="131645" y="5031872"/>
            <a:ext cx="10248488" cy="1203145"/>
            <a:chOff x="131645" y="5031872"/>
            <a:chExt cx="10248488" cy="1203145"/>
          </a:xfrm>
        </p:grpSpPr>
        <p:sp>
          <p:nvSpPr>
            <p:cNvPr id="10" name="Rechthoek 9"/>
            <p:cNvSpPr/>
            <p:nvPr/>
          </p:nvSpPr>
          <p:spPr>
            <a:xfrm>
              <a:off x="2810932" y="5418530"/>
              <a:ext cx="7569201" cy="646331"/>
            </a:xfrm>
            <a:prstGeom prst="rect">
              <a:avLst/>
            </a:prstGeom>
          </p:spPr>
          <p:txBody>
            <a:bodyPr wrap="square">
              <a:spAutoFit/>
            </a:bodyPr>
            <a:lstStyle/>
            <a:p>
              <a:pPr algn="ctr"/>
              <a:r>
                <a:rPr lang="en-GB" dirty="0" smtClean="0">
                  <a:latin typeface="+mj-lt"/>
                </a:rPr>
                <a:t>Consumer devices exist in </a:t>
              </a:r>
              <a:r>
                <a:rPr lang="en-GB" dirty="0">
                  <a:latin typeface="+mj-lt"/>
                </a:rPr>
                <a:t>which EMS circuitry is contained in belt-like </a:t>
              </a:r>
              <a:r>
                <a:rPr lang="en-GB" dirty="0" smtClean="0">
                  <a:latin typeface="+mj-lt"/>
                </a:rPr>
                <a:t>garments, so-called ab </a:t>
              </a:r>
              <a:r>
                <a:rPr lang="en-GB" dirty="0">
                  <a:latin typeface="+mj-lt"/>
                </a:rPr>
                <a:t>toning </a:t>
              </a:r>
              <a:r>
                <a:rPr lang="en-GB" dirty="0" smtClean="0">
                  <a:latin typeface="+mj-lt"/>
                </a:rPr>
                <a:t>belts. Many sources say that this does not work well……</a:t>
              </a:r>
              <a:endParaRPr lang="en-GB" dirty="0">
                <a:latin typeface="+mj-lt"/>
              </a:endParaRPr>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1645" y="5031872"/>
              <a:ext cx="2307839" cy="1203145"/>
            </a:xfrm>
            <a:prstGeom prst="rect">
              <a:avLst/>
            </a:prstGeom>
          </p:spPr>
        </p:pic>
        <p:sp>
          <p:nvSpPr>
            <p:cNvPr id="4" name="PIJL-RECHTS 3"/>
            <p:cNvSpPr/>
            <p:nvPr/>
          </p:nvSpPr>
          <p:spPr>
            <a:xfrm flipH="1">
              <a:off x="2249964" y="5631628"/>
              <a:ext cx="560968" cy="220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Afbeelding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3234" y="1470861"/>
            <a:ext cx="3229170" cy="2493969"/>
          </a:xfrm>
          <a:prstGeom prst="rect">
            <a:avLst/>
          </a:prstGeom>
        </p:spPr>
      </p:pic>
    </p:spTree>
    <p:extLst>
      <p:ext uri="{BB962C8B-B14F-4D97-AF65-F5344CB8AC3E}">
        <p14:creationId xmlns:p14="http://schemas.microsoft.com/office/powerpoint/2010/main" val="34239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Principles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of operation</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Electro-muscular stimulator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352410" y="1346500"/>
            <a:ext cx="7162016" cy="2985433"/>
          </a:xfrm>
          <a:prstGeom prst="rect">
            <a:avLst/>
          </a:prstGeom>
        </p:spPr>
        <p:txBody>
          <a:bodyPr wrap="square">
            <a:spAutoFit/>
          </a:bodyPr>
          <a:lstStyle/>
          <a:p>
            <a:pPr lvl="0"/>
            <a:r>
              <a:rPr lang="en-GB" b="1" dirty="0" smtClean="0">
                <a:solidFill>
                  <a:srgbClr val="7030A0"/>
                </a:solidFill>
                <a:latin typeface="Calibri Light" panose="020F0302020204030204"/>
              </a:rPr>
              <a:t>Applications in rehabilitation</a:t>
            </a:r>
            <a:r>
              <a:rPr lang="en-GB" dirty="0" smtClean="0">
                <a:solidFill>
                  <a:srgbClr val="000000"/>
                </a:solidFill>
                <a:latin typeface="Calibri Light" panose="020F0302020204030204"/>
              </a:rPr>
              <a:t>: </a:t>
            </a:r>
            <a:endParaRPr lang="en-GB" dirty="0">
              <a:solidFill>
                <a:srgbClr val="000000"/>
              </a:solidFill>
              <a:latin typeface="Calibri Light" panose="020F0302020204030204"/>
            </a:endParaRPr>
          </a:p>
          <a:p>
            <a:pPr lvl="1" defTabSz="401638">
              <a:tabLst>
                <a:tab pos="271463" algn="l"/>
              </a:tabLst>
            </a:pPr>
            <a:r>
              <a:rPr lang="en-GB" dirty="0">
                <a:solidFill>
                  <a:srgbClr val="000000"/>
                </a:solidFill>
                <a:latin typeface="Calibri Light" panose="020F0302020204030204"/>
              </a:rPr>
              <a:t>•	Relaxation of </a:t>
            </a:r>
            <a:r>
              <a:rPr lang="en-GB" dirty="0" smtClean="0">
                <a:solidFill>
                  <a:srgbClr val="000000"/>
                </a:solidFill>
                <a:latin typeface="Calibri Light" panose="020F0302020204030204"/>
              </a:rPr>
              <a:t>(involuntary) muscle </a:t>
            </a:r>
            <a:r>
              <a:rPr lang="en-GB" b="1" dirty="0" smtClean="0">
                <a:solidFill>
                  <a:srgbClr val="7030A0"/>
                </a:solidFill>
                <a:latin typeface="Calibri Light" panose="020F0302020204030204"/>
              </a:rPr>
              <a:t>spasms</a:t>
            </a:r>
            <a:endParaRPr lang="en-GB" b="1" dirty="0">
              <a:solidFill>
                <a:srgbClr val="7030A0"/>
              </a:solidFill>
              <a:latin typeface="Calibri Light" panose="020F0302020204030204"/>
            </a:endParaRPr>
          </a:p>
          <a:p>
            <a:pPr lvl="1" defTabSz="401638">
              <a:tabLst>
                <a:tab pos="271463" algn="l"/>
                <a:tab pos="804863" algn="l"/>
              </a:tabLst>
            </a:pPr>
            <a:r>
              <a:rPr lang="en-GB" dirty="0">
                <a:solidFill>
                  <a:srgbClr val="000000"/>
                </a:solidFill>
                <a:latin typeface="Calibri Light" panose="020F0302020204030204"/>
              </a:rPr>
              <a:t>•	Prevention </a:t>
            </a:r>
            <a:r>
              <a:rPr lang="en-GB" dirty="0" smtClean="0">
                <a:solidFill>
                  <a:srgbClr val="000000"/>
                </a:solidFill>
                <a:latin typeface="Calibri Light" panose="020F0302020204030204"/>
              </a:rPr>
              <a:t>of </a:t>
            </a:r>
            <a:r>
              <a:rPr lang="en-GB" dirty="0">
                <a:solidFill>
                  <a:srgbClr val="000000"/>
                </a:solidFill>
                <a:latin typeface="Calibri Light" panose="020F0302020204030204"/>
              </a:rPr>
              <a:t>disuse </a:t>
            </a:r>
            <a:r>
              <a:rPr lang="en-GB" b="1" dirty="0" smtClean="0">
                <a:solidFill>
                  <a:srgbClr val="7030A0"/>
                </a:solidFill>
                <a:latin typeface="Calibri Light" panose="020F0302020204030204"/>
              </a:rPr>
              <a:t>atrophy</a:t>
            </a:r>
            <a:r>
              <a:rPr lang="en-GB" dirty="0" smtClean="0">
                <a:solidFill>
                  <a:srgbClr val="000000"/>
                </a:solidFill>
                <a:latin typeface="Calibri Light" panose="020F0302020204030204"/>
              </a:rPr>
              <a:t> (muscle wastes away when not used)</a:t>
            </a:r>
            <a:endParaRPr lang="en-GB" dirty="0">
              <a:solidFill>
                <a:srgbClr val="000000"/>
              </a:solidFill>
              <a:latin typeface="Calibri Light" panose="020F0302020204030204"/>
            </a:endParaRPr>
          </a:p>
          <a:p>
            <a:pPr lvl="1" defTabSz="401638">
              <a:tabLst>
                <a:tab pos="271463" algn="l"/>
                <a:tab pos="804863" algn="l"/>
              </a:tabLst>
            </a:pPr>
            <a:r>
              <a:rPr lang="en-GB" dirty="0">
                <a:solidFill>
                  <a:srgbClr val="000000"/>
                </a:solidFill>
                <a:latin typeface="Calibri Light" panose="020F0302020204030204"/>
              </a:rPr>
              <a:t>•	Increasing local </a:t>
            </a:r>
            <a:r>
              <a:rPr lang="en-GB" b="1" dirty="0">
                <a:solidFill>
                  <a:srgbClr val="7030A0"/>
                </a:solidFill>
                <a:latin typeface="Calibri Light" panose="020F0302020204030204"/>
              </a:rPr>
              <a:t>blood </a:t>
            </a:r>
            <a:r>
              <a:rPr lang="en-GB" b="1" dirty="0" smtClean="0">
                <a:solidFill>
                  <a:srgbClr val="7030A0"/>
                </a:solidFill>
                <a:latin typeface="Calibri Light" panose="020F0302020204030204"/>
              </a:rPr>
              <a:t>circulation</a:t>
            </a:r>
            <a:endParaRPr lang="en-GB" b="1" dirty="0">
              <a:solidFill>
                <a:srgbClr val="7030A0"/>
              </a:solidFill>
              <a:latin typeface="Calibri Light" panose="020F0302020204030204"/>
            </a:endParaRPr>
          </a:p>
          <a:p>
            <a:pPr lvl="1" defTabSz="401638">
              <a:tabLst>
                <a:tab pos="271463" algn="l"/>
              </a:tabLst>
            </a:pPr>
            <a:r>
              <a:rPr lang="en-GB" b="1" dirty="0">
                <a:solidFill>
                  <a:srgbClr val="7030A0"/>
                </a:solidFill>
                <a:latin typeface="Calibri Light" panose="020F0302020204030204"/>
              </a:rPr>
              <a:t>•	Muscle </a:t>
            </a:r>
            <a:r>
              <a:rPr lang="en-GB" b="1" dirty="0" smtClean="0">
                <a:solidFill>
                  <a:srgbClr val="7030A0"/>
                </a:solidFill>
                <a:latin typeface="Calibri Light" panose="020F0302020204030204"/>
              </a:rPr>
              <a:t>build-up</a:t>
            </a:r>
            <a:endParaRPr lang="en-GB" b="1" dirty="0">
              <a:solidFill>
                <a:srgbClr val="7030A0"/>
              </a:solidFill>
              <a:latin typeface="Calibri Light" panose="020F0302020204030204"/>
            </a:endParaRPr>
          </a:p>
          <a:p>
            <a:pPr defTabSz="401638">
              <a:tabLst>
                <a:tab pos="271463" algn="l"/>
              </a:tabLst>
            </a:pPr>
            <a:endParaRPr lang="en-GB" sz="800" dirty="0" smtClean="0">
              <a:solidFill>
                <a:srgbClr val="000000"/>
              </a:solidFill>
              <a:latin typeface="Calibri Light" panose="020F0302020204030204"/>
            </a:endParaRPr>
          </a:p>
          <a:p>
            <a:pPr defTabSz="401638">
              <a:tabLst>
                <a:tab pos="271463" algn="l"/>
              </a:tabLst>
            </a:pPr>
            <a:r>
              <a:rPr lang="en-GB" dirty="0" smtClean="0">
                <a:solidFill>
                  <a:srgbClr val="000000"/>
                </a:solidFill>
                <a:latin typeface="Calibri Light" panose="020F0302020204030204"/>
              </a:rPr>
              <a:t>EMS </a:t>
            </a:r>
            <a:r>
              <a:rPr lang="en-GB" dirty="0">
                <a:solidFill>
                  <a:srgbClr val="000000"/>
                </a:solidFill>
                <a:latin typeface="Calibri Light" panose="020F0302020204030204"/>
              </a:rPr>
              <a:t>is commonly used for people who have had a </a:t>
            </a:r>
            <a:r>
              <a:rPr lang="en-GB" b="1" dirty="0">
                <a:solidFill>
                  <a:srgbClr val="7030A0"/>
                </a:solidFill>
                <a:latin typeface="Calibri Light" panose="020F0302020204030204"/>
              </a:rPr>
              <a:t>stroke</a:t>
            </a:r>
            <a:r>
              <a:rPr lang="en-GB" dirty="0">
                <a:solidFill>
                  <a:srgbClr val="000000"/>
                </a:solidFill>
                <a:latin typeface="Calibri Light" panose="020F0302020204030204"/>
              </a:rPr>
              <a:t> or an </a:t>
            </a:r>
            <a:r>
              <a:rPr lang="en-GB" b="1" dirty="0">
                <a:solidFill>
                  <a:srgbClr val="7030A0"/>
                </a:solidFill>
                <a:latin typeface="Calibri Light" panose="020F0302020204030204"/>
              </a:rPr>
              <a:t>orthopedic surgery</a:t>
            </a:r>
            <a:r>
              <a:rPr lang="en-GB" dirty="0">
                <a:solidFill>
                  <a:srgbClr val="000000"/>
                </a:solidFill>
                <a:latin typeface="Calibri Light" panose="020F0302020204030204"/>
              </a:rPr>
              <a:t>. </a:t>
            </a:r>
            <a:r>
              <a:rPr lang="en-GB" dirty="0" smtClean="0">
                <a:solidFill>
                  <a:srgbClr val="000000"/>
                </a:solidFill>
                <a:latin typeface="Calibri Light" panose="020F0302020204030204"/>
              </a:rPr>
              <a:t>Often, these </a:t>
            </a:r>
            <a:r>
              <a:rPr lang="en-GB" dirty="0">
                <a:solidFill>
                  <a:srgbClr val="000000"/>
                </a:solidFill>
                <a:latin typeface="Calibri Light" panose="020F0302020204030204"/>
              </a:rPr>
              <a:t>patients have trouble trying to move a muscle or joint. </a:t>
            </a:r>
            <a:r>
              <a:rPr lang="en-GB" dirty="0" smtClean="0">
                <a:solidFill>
                  <a:srgbClr val="000000"/>
                </a:solidFill>
                <a:latin typeface="Calibri Light" panose="020F0302020204030204"/>
              </a:rPr>
              <a:t>With EMS, the </a:t>
            </a:r>
            <a:r>
              <a:rPr lang="en-GB" dirty="0">
                <a:solidFill>
                  <a:srgbClr val="000000"/>
                </a:solidFill>
                <a:latin typeface="Calibri Light" panose="020F0302020204030204"/>
              </a:rPr>
              <a:t>muscle can contract without the help of the patient. Doing this while having the subject actively try to contract the muscle can sometimes get the brain to re-learn how to contract the muscle on its </a:t>
            </a:r>
            <a:r>
              <a:rPr lang="en-GB" dirty="0" smtClean="0">
                <a:solidFill>
                  <a:srgbClr val="000000"/>
                </a:solidFill>
                <a:latin typeface="Calibri Light" panose="020F0302020204030204"/>
              </a:rPr>
              <a:t>own</a:t>
            </a:r>
            <a:r>
              <a:rPr lang="en-GB" dirty="0">
                <a:solidFill>
                  <a:srgbClr val="000000"/>
                </a:solidFill>
                <a:latin typeface="Calibri Light" panose="020F0302020204030204"/>
              </a:rPr>
              <a:t>.</a:t>
            </a:r>
          </a:p>
        </p:txBody>
      </p:sp>
      <p:sp>
        <p:nvSpPr>
          <p:cNvPr id="3" name="Rechthoek 2"/>
          <p:cNvSpPr/>
          <p:nvPr/>
        </p:nvSpPr>
        <p:spPr>
          <a:xfrm>
            <a:off x="412130" y="4599714"/>
            <a:ext cx="10522029" cy="1477328"/>
          </a:xfrm>
          <a:prstGeom prst="rect">
            <a:avLst/>
          </a:prstGeom>
        </p:spPr>
        <p:txBody>
          <a:bodyPr wrap="square">
            <a:spAutoFit/>
          </a:bodyPr>
          <a:lstStyle/>
          <a:p>
            <a:r>
              <a:rPr lang="en-GB" b="1" dirty="0" smtClean="0">
                <a:solidFill>
                  <a:srgbClr val="7030A0"/>
                </a:solidFill>
                <a:latin typeface="+mj-lt"/>
              </a:rPr>
              <a:t>EMS is not to be used for: </a:t>
            </a:r>
          </a:p>
          <a:p>
            <a:pPr marL="742950" lvl="1" indent="-285750">
              <a:buFont typeface="Arial" panose="020B0604020202020204" pitchFamily="34" charset="0"/>
              <a:buChar char="•"/>
            </a:pPr>
            <a:r>
              <a:rPr lang="en-GB" dirty="0" smtClean="0">
                <a:latin typeface="+mj-lt"/>
              </a:rPr>
              <a:t>wearers </a:t>
            </a:r>
            <a:r>
              <a:rPr lang="en-GB" dirty="0">
                <a:latin typeface="+mj-lt"/>
              </a:rPr>
              <a:t>of </a:t>
            </a:r>
            <a:r>
              <a:rPr lang="en-GB" dirty="0" smtClean="0">
                <a:latin typeface="+mj-lt"/>
              </a:rPr>
              <a:t>pacemakers</a:t>
            </a:r>
          </a:p>
          <a:p>
            <a:pPr marL="742950" lvl="1" indent="-285750">
              <a:buFont typeface="Arial" panose="020B0604020202020204" pitchFamily="34" charset="0"/>
              <a:buChar char="•"/>
            </a:pPr>
            <a:r>
              <a:rPr lang="en-GB" dirty="0" smtClean="0">
                <a:latin typeface="+mj-lt"/>
              </a:rPr>
              <a:t>use </a:t>
            </a:r>
            <a:r>
              <a:rPr lang="en-GB" dirty="0">
                <a:latin typeface="+mj-lt"/>
              </a:rPr>
              <a:t>on vital parts, such as carotid sinus nerves, across the chest, or across the </a:t>
            </a:r>
            <a:r>
              <a:rPr lang="en-GB" dirty="0" smtClean="0">
                <a:latin typeface="+mj-lt"/>
              </a:rPr>
              <a:t>brain</a:t>
            </a:r>
          </a:p>
          <a:p>
            <a:r>
              <a:rPr lang="en-GB" dirty="0" smtClean="0">
                <a:latin typeface="+mj-lt"/>
              </a:rPr>
              <a:t>Caution is required for use </a:t>
            </a:r>
            <a:r>
              <a:rPr lang="en-GB" dirty="0">
                <a:latin typeface="+mj-lt"/>
              </a:rPr>
              <a:t>during pregnancy, menstruation, and </a:t>
            </a:r>
            <a:r>
              <a:rPr lang="en-GB" dirty="0" smtClean="0">
                <a:latin typeface="+mj-lt"/>
              </a:rPr>
              <a:t>other conditions </a:t>
            </a:r>
            <a:r>
              <a:rPr lang="en-GB" dirty="0">
                <a:latin typeface="+mj-lt"/>
              </a:rPr>
              <a:t>that may be affected by muscle </a:t>
            </a:r>
            <a:r>
              <a:rPr lang="en-GB" dirty="0" smtClean="0">
                <a:latin typeface="+mj-lt"/>
              </a:rPr>
              <a:t>contractions.</a:t>
            </a:r>
          </a:p>
        </p:txBody>
      </p:sp>
      <p:sp>
        <p:nvSpPr>
          <p:cNvPr id="5" name="Rechthoek 4"/>
          <p:cNvSpPr/>
          <p:nvPr/>
        </p:nvSpPr>
        <p:spPr>
          <a:xfrm>
            <a:off x="5806385" y="5842160"/>
            <a:ext cx="5596019" cy="369332"/>
          </a:xfrm>
          <a:prstGeom prst="rect">
            <a:avLst/>
          </a:prstGeom>
          <a:solidFill>
            <a:schemeClr val="bg2"/>
          </a:solidFill>
          <a:ln>
            <a:solidFill>
              <a:srgbClr val="7030A0"/>
            </a:solidFill>
          </a:ln>
        </p:spPr>
        <p:txBody>
          <a:bodyPr wrap="none">
            <a:spAutoFit/>
          </a:bodyPr>
          <a:lstStyle/>
          <a:p>
            <a:pPr lvl="0"/>
            <a:r>
              <a:rPr lang="en-GB" dirty="0" smtClean="0">
                <a:solidFill>
                  <a:srgbClr val="000000"/>
                </a:solidFill>
                <a:latin typeface="Calibri Light" panose="020F0302020204030204"/>
              </a:rPr>
              <a:t>Potential </a:t>
            </a:r>
            <a:r>
              <a:rPr lang="en-GB" dirty="0">
                <a:solidFill>
                  <a:srgbClr val="000000"/>
                </a:solidFill>
                <a:latin typeface="Calibri Light" panose="020F0302020204030204"/>
              </a:rPr>
              <a:t>adverse effects include skin irritations and burns.</a:t>
            </a:r>
          </a:p>
        </p:txBody>
      </p:sp>
      <p:pic>
        <p:nvPicPr>
          <p:cNvPr id="7" name="Afbeelding 6"/>
          <p:cNvPicPr>
            <a:picLocks noChangeAspect="1"/>
          </p:cNvPicPr>
          <p:nvPr/>
        </p:nvPicPr>
        <p:blipFill>
          <a:blip r:embed="rId2"/>
          <a:stretch>
            <a:fillRect/>
          </a:stretch>
        </p:blipFill>
        <p:spPr>
          <a:xfrm>
            <a:off x="8255001" y="1465293"/>
            <a:ext cx="3127807" cy="2345855"/>
          </a:xfrm>
          <a:prstGeom prst="rect">
            <a:avLst/>
          </a:prstGeom>
        </p:spPr>
      </p:pic>
      <p:sp>
        <p:nvSpPr>
          <p:cNvPr id="9" name="PIJL-LINKS 8"/>
          <p:cNvSpPr/>
          <p:nvPr/>
        </p:nvSpPr>
        <p:spPr>
          <a:xfrm flipH="1">
            <a:off x="7403502" y="1963209"/>
            <a:ext cx="655907" cy="2385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kstvak 11"/>
          <p:cNvSpPr txBox="1"/>
          <p:nvPr/>
        </p:nvSpPr>
        <p:spPr>
          <a:xfrm>
            <a:off x="8604394" y="3816639"/>
            <a:ext cx="2592056" cy="369332"/>
          </a:xfrm>
          <a:prstGeom prst="rect">
            <a:avLst/>
          </a:prstGeom>
          <a:noFill/>
        </p:spPr>
        <p:txBody>
          <a:bodyPr wrap="none" rtlCol="0">
            <a:spAutoFit/>
          </a:bodyPr>
          <a:lstStyle/>
          <a:p>
            <a:r>
              <a:rPr lang="en-GB" b="1" i="1" dirty="0" smtClean="0">
                <a:latin typeface="+mj-lt"/>
              </a:rPr>
              <a:t>muscle atrophy in right leg</a:t>
            </a:r>
            <a:endParaRPr lang="en-GB" b="1" i="1" dirty="0">
              <a:latin typeface="+mj-lt"/>
            </a:endParaRPr>
          </a:p>
        </p:txBody>
      </p:sp>
    </p:spTree>
    <p:extLst>
      <p:ext uri="{BB962C8B-B14F-4D97-AF65-F5344CB8AC3E}">
        <p14:creationId xmlns:p14="http://schemas.microsoft.com/office/powerpoint/2010/main" val="405989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Physiological Principles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Electro-muscular stimulator</a:t>
            </a:r>
            <a:endParaRPr lang="en-GB" sz="2000" dirty="0"/>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2131" y="1662186"/>
            <a:ext cx="4540196" cy="2941543"/>
          </a:xfrm>
          <a:prstGeom prst="rect">
            <a:avLst/>
          </a:prstGeom>
        </p:spPr>
      </p:pic>
      <p:sp>
        <p:nvSpPr>
          <p:cNvPr id="6" name="Tekstvak 5"/>
          <p:cNvSpPr txBox="1"/>
          <p:nvPr/>
        </p:nvSpPr>
        <p:spPr>
          <a:xfrm>
            <a:off x="916229" y="5112938"/>
            <a:ext cx="3370153" cy="646331"/>
          </a:xfrm>
          <a:prstGeom prst="rect">
            <a:avLst/>
          </a:prstGeom>
          <a:noFill/>
        </p:spPr>
        <p:txBody>
          <a:bodyPr wrap="none" rtlCol="0">
            <a:spAutoFit/>
          </a:bodyPr>
          <a:lstStyle/>
          <a:p>
            <a:pPr algn="ctr"/>
            <a:r>
              <a:rPr lang="en-GB" b="1" i="1" dirty="0" smtClean="0">
                <a:latin typeface="+mj-lt"/>
              </a:rPr>
              <a:t>Muscles consist of muscle bundels, </a:t>
            </a:r>
          </a:p>
          <a:p>
            <a:pPr algn="ctr"/>
            <a:r>
              <a:rPr lang="en-GB" b="1" i="1" dirty="0" smtClean="0">
                <a:latin typeface="+mj-lt"/>
              </a:rPr>
              <a:t>which consist of muscle fibers </a:t>
            </a:r>
            <a:endParaRPr lang="en-GB" b="1" i="1" dirty="0">
              <a:latin typeface="+mj-lt"/>
            </a:endParaRPr>
          </a:p>
        </p:txBody>
      </p:sp>
      <p:grpSp>
        <p:nvGrpSpPr>
          <p:cNvPr id="4" name="Groep 3"/>
          <p:cNvGrpSpPr/>
          <p:nvPr/>
        </p:nvGrpSpPr>
        <p:grpSpPr>
          <a:xfrm>
            <a:off x="5650731" y="1436256"/>
            <a:ext cx="5030756" cy="2625440"/>
            <a:chOff x="5650731" y="1436256"/>
            <a:chExt cx="5030756" cy="2625440"/>
          </a:xfrm>
        </p:grpSpPr>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9813" y="1436256"/>
              <a:ext cx="2531674" cy="2625440"/>
            </a:xfrm>
            <a:prstGeom prst="rect">
              <a:avLst/>
            </a:prstGeom>
          </p:spPr>
        </p:pic>
        <p:sp>
          <p:nvSpPr>
            <p:cNvPr id="12" name="Tekstvak 11"/>
            <p:cNvSpPr txBox="1"/>
            <p:nvPr/>
          </p:nvSpPr>
          <p:spPr>
            <a:xfrm>
              <a:off x="5650731" y="2094323"/>
              <a:ext cx="2144389" cy="1200329"/>
            </a:xfrm>
            <a:prstGeom prst="rect">
              <a:avLst/>
            </a:prstGeom>
            <a:noFill/>
          </p:spPr>
          <p:txBody>
            <a:bodyPr wrap="square" rtlCol="0">
              <a:spAutoFit/>
            </a:bodyPr>
            <a:lstStyle/>
            <a:p>
              <a:pPr algn="ctr"/>
              <a:r>
                <a:rPr lang="en-GB" b="1" i="1" dirty="0" smtClean="0">
                  <a:latin typeface="+mj-lt"/>
                </a:rPr>
                <a:t>Nerves/neurons can activate muscle fibers through an electrical impulse. </a:t>
              </a:r>
              <a:endParaRPr lang="en-GB" b="1" i="1" dirty="0">
                <a:latin typeface="+mj-lt"/>
              </a:endParaRPr>
            </a:p>
          </p:txBody>
        </p:sp>
      </p:grpSp>
      <p:grpSp>
        <p:nvGrpSpPr>
          <p:cNvPr id="10" name="Groep 9"/>
          <p:cNvGrpSpPr/>
          <p:nvPr/>
        </p:nvGrpSpPr>
        <p:grpSpPr>
          <a:xfrm>
            <a:off x="5817577" y="4213005"/>
            <a:ext cx="5434986" cy="2017154"/>
            <a:chOff x="5749844" y="4255569"/>
            <a:chExt cx="5434986" cy="2017154"/>
          </a:xfrm>
        </p:grpSpPr>
        <p:sp>
          <p:nvSpPr>
            <p:cNvPr id="7" name="Rechthoek 6"/>
            <p:cNvSpPr/>
            <p:nvPr/>
          </p:nvSpPr>
          <p:spPr>
            <a:xfrm>
              <a:off x="5749844" y="4673472"/>
              <a:ext cx="2250961" cy="1200329"/>
            </a:xfrm>
            <a:prstGeom prst="rect">
              <a:avLst/>
            </a:prstGeom>
          </p:spPr>
          <p:txBody>
            <a:bodyPr wrap="square">
              <a:spAutoFit/>
            </a:bodyPr>
            <a:lstStyle/>
            <a:p>
              <a:pPr lvl="0" algn="ctr"/>
              <a:r>
                <a:rPr lang="en-GB" b="1" i="1" dirty="0" smtClean="0">
                  <a:solidFill>
                    <a:srgbClr val="000000"/>
                  </a:solidFill>
                  <a:latin typeface="Calibri Light" panose="020F0302020204030204"/>
                </a:rPr>
                <a:t>Activation can </a:t>
              </a:r>
              <a:r>
                <a:rPr lang="en-GB" b="1" i="1" dirty="0">
                  <a:solidFill>
                    <a:srgbClr val="000000"/>
                  </a:solidFill>
                  <a:latin typeface="Calibri Light" panose="020F0302020204030204"/>
                </a:rPr>
                <a:t>also be accomplished through the skin, with </a:t>
              </a:r>
              <a:r>
                <a:rPr lang="en-GB" b="1" i="1" dirty="0" smtClean="0">
                  <a:solidFill>
                    <a:srgbClr val="000000"/>
                  </a:solidFill>
                  <a:latin typeface="Calibri Light" panose="020F0302020204030204"/>
                </a:rPr>
                <a:t>an electrical stimulus</a:t>
              </a:r>
              <a:endParaRPr lang="en-GB" b="1" i="1" dirty="0">
                <a:solidFill>
                  <a:srgbClr val="000000"/>
                </a:solidFill>
                <a:latin typeface="Calibri Light" panose="020F0302020204030204"/>
              </a:endParaRPr>
            </a:p>
          </p:txBody>
        </p:sp>
        <p:pic>
          <p:nvPicPr>
            <p:cNvPr id="8" name="Afbeelding 7"/>
            <p:cNvPicPr>
              <a:picLocks noChangeAspect="1"/>
            </p:cNvPicPr>
            <p:nvPr/>
          </p:nvPicPr>
          <p:blipFill rotWithShape="1">
            <a:blip r:embed="rId4" cstate="screen">
              <a:extLst>
                <a:ext uri="{28A0092B-C50C-407E-A947-70E740481C1C}">
                  <a14:useLocalDpi xmlns:a14="http://schemas.microsoft.com/office/drawing/2010/main"/>
                </a:ext>
              </a:extLst>
            </a:blip>
            <a:srcRect b="12939"/>
            <a:stretch/>
          </p:blipFill>
          <p:spPr>
            <a:xfrm>
              <a:off x="8291699" y="4255569"/>
              <a:ext cx="2893131" cy="2017154"/>
            </a:xfrm>
            <a:prstGeom prst="rect">
              <a:avLst/>
            </a:prstGeom>
          </p:spPr>
        </p:pic>
      </p:grpSp>
    </p:spTree>
    <p:extLst>
      <p:ext uri="{BB962C8B-B14F-4D97-AF65-F5344CB8AC3E}">
        <p14:creationId xmlns:p14="http://schemas.microsoft.com/office/powerpoint/2010/main" val="288528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Electro-muscular stimulator</a:t>
            </a:r>
            <a:endParaRPr lang="en-GB" sz="2000" dirty="0"/>
          </a:p>
        </p:txBody>
      </p:sp>
      <p:pic>
        <p:nvPicPr>
          <p:cNvPr id="3" name="Afbeelding 2"/>
          <p:cNvPicPr>
            <a:picLocks noChangeAspect="1"/>
          </p:cNvPicPr>
          <p:nvPr/>
        </p:nvPicPr>
        <p:blipFill>
          <a:blip r:embed="rId2"/>
          <a:stretch>
            <a:fillRect/>
          </a:stretch>
        </p:blipFill>
        <p:spPr>
          <a:xfrm>
            <a:off x="7333698" y="1950631"/>
            <a:ext cx="3272294" cy="2978855"/>
          </a:xfrm>
          <a:prstGeom prst="rect">
            <a:avLst/>
          </a:prstGeom>
        </p:spPr>
      </p:pic>
      <p:pic>
        <p:nvPicPr>
          <p:cNvPr id="5" name="Afbeelding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0341" y="2264490"/>
            <a:ext cx="4249280" cy="2919833"/>
          </a:xfrm>
          <a:prstGeom prst="rect">
            <a:avLst/>
          </a:prstGeom>
        </p:spPr>
      </p:pic>
      <p:sp>
        <p:nvSpPr>
          <p:cNvPr id="4" name="Tekstvak 3"/>
          <p:cNvSpPr txBox="1"/>
          <p:nvPr/>
        </p:nvSpPr>
        <p:spPr>
          <a:xfrm>
            <a:off x="2481072" y="5793957"/>
            <a:ext cx="7218002" cy="369332"/>
          </a:xfrm>
          <a:prstGeom prst="rect">
            <a:avLst/>
          </a:prstGeom>
          <a:noFill/>
        </p:spPr>
        <p:txBody>
          <a:bodyPr wrap="none" rtlCol="0">
            <a:spAutoFit/>
          </a:bodyPr>
          <a:lstStyle/>
          <a:p>
            <a:r>
              <a:rPr lang="en-GB" dirty="0" smtClean="0">
                <a:latin typeface="+mj-lt"/>
              </a:rPr>
              <a:t>most units are </a:t>
            </a:r>
            <a:r>
              <a:rPr lang="en-GB" b="1" dirty="0" smtClean="0">
                <a:solidFill>
                  <a:srgbClr val="7030A0"/>
                </a:solidFill>
                <a:latin typeface="+mj-lt"/>
              </a:rPr>
              <a:t>battery powered </a:t>
            </a:r>
            <a:r>
              <a:rPr lang="en-GB" dirty="0" smtClean="0">
                <a:latin typeface="+mj-lt"/>
              </a:rPr>
              <a:t>to reduce electrical current (overdose) risks</a:t>
            </a:r>
            <a:endParaRPr lang="en-GB" dirty="0">
              <a:latin typeface="+mj-lt"/>
            </a:endParaRPr>
          </a:p>
        </p:txBody>
      </p:sp>
      <p:sp>
        <p:nvSpPr>
          <p:cNvPr id="12" name="Tekstvak 11"/>
          <p:cNvSpPr txBox="1"/>
          <p:nvPr/>
        </p:nvSpPr>
        <p:spPr>
          <a:xfrm>
            <a:off x="2840398" y="1525137"/>
            <a:ext cx="5523179" cy="369332"/>
          </a:xfrm>
          <a:prstGeom prst="rect">
            <a:avLst/>
          </a:prstGeom>
          <a:noFill/>
        </p:spPr>
        <p:txBody>
          <a:bodyPr wrap="none" rtlCol="0">
            <a:spAutoFit/>
          </a:bodyPr>
          <a:lstStyle/>
          <a:p>
            <a:r>
              <a:rPr lang="en-GB" dirty="0" smtClean="0">
                <a:latin typeface="+mj-lt"/>
              </a:rPr>
              <a:t>EMS electrodes are generally pads that adhere to the skin </a:t>
            </a:r>
            <a:endParaRPr lang="en-GB" dirty="0">
              <a:latin typeface="+mj-lt"/>
            </a:endParaRPr>
          </a:p>
        </p:txBody>
      </p:sp>
    </p:spTree>
    <p:extLst>
      <p:ext uri="{BB962C8B-B14F-4D97-AF65-F5344CB8AC3E}">
        <p14:creationId xmlns:p14="http://schemas.microsoft.com/office/powerpoint/2010/main" val="4235761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 Diagram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Electro-muscular stimulator</a:t>
            </a:r>
            <a:endParaRPr lang="en-GB" sz="2000" dirty="0"/>
          </a:p>
        </p:txBody>
      </p:sp>
      <p:pic>
        <p:nvPicPr>
          <p:cNvPr id="4" name="Afbeelding 3"/>
          <p:cNvPicPr>
            <a:picLocks noChangeAspect="1"/>
          </p:cNvPicPr>
          <p:nvPr/>
        </p:nvPicPr>
        <p:blipFill>
          <a:blip r:embed="rId2"/>
          <a:stretch>
            <a:fillRect/>
          </a:stretch>
        </p:blipFill>
        <p:spPr>
          <a:xfrm>
            <a:off x="412130" y="1741828"/>
            <a:ext cx="5429870" cy="3644307"/>
          </a:xfrm>
          <a:prstGeom prst="rect">
            <a:avLst/>
          </a:prstGeom>
        </p:spPr>
      </p:pic>
      <p:sp>
        <p:nvSpPr>
          <p:cNvPr id="5" name="Rechthoek 4"/>
          <p:cNvSpPr/>
          <p:nvPr/>
        </p:nvSpPr>
        <p:spPr>
          <a:xfrm>
            <a:off x="6375400" y="1523490"/>
            <a:ext cx="5613400" cy="4801314"/>
          </a:xfrm>
          <a:prstGeom prst="rect">
            <a:avLst/>
          </a:prstGeom>
        </p:spPr>
        <p:txBody>
          <a:bodyPr wrap="square">
            <a:spAutoFit/>
          </a:bodyPr>
          <a:lstStyle/>
          <a:p>
            <a:r>
              <a:rPr lang="en-GB" dirty="0" smtClean="0">
                <a:latin typeface="+mj-lt"/>
              </a:rPr>
              <a:t>The figure shows </a:t>
            </a:r>
            <a:r>
              <a:rPr lang="en-GB" dirty="0">
                <a:latin typeface="+mj-lt"/>
              </a:rPr>
              <a:t>the circuit of </a:t>
            </a:r>
            <a:r>
              <a:rPr lang="en-GB" dirty="0" smtClean="0">
                <a:latin typeface="+mj-lt"/>
              </a:rPr>
              <a:t>a simple </a:t>
            </a:r>
            <a:r>
              <a:rPr lang="en-GB" dirty="0">
                <a:latin typeface="+mj-lt"/>
              </a:rPr>
              <a:t>muscle stimulator. IC 7555 is wired as an </a:t>
            </a:r>
            <a:r>
              <a:rPr lang="en-GB" dirty="0" err="1">
                <a:latin typeface="+mj-lt"/>
              </a:rPr>
              <a:t>astable</a:t>
            </a:r>
            <a:r>
              <a:rPr lang="en-GB" dirty="0">
                <a:latin typeface="+mj-lt"/>
              </a:rPr>
              <a:t> </a:t>
            </a:r>
            <a:r>
              <a:rPr lang="en-GB" dirty="0" err="1">
                <a:latin typeface="+mj-lt"/>
              </a:rPr>
              <a:t>multivibrator</a:t>
            </a:r>
            <a:r>
              <a:rPr lang="en-GB" dirty="0">
                <a:latin typeface="+mj-lt"/>
              </a:rPr>
              <a:t> to generate about </a:t>
            </a:r>
            <a:r>
              <a:rPr lang="en-GB" b="1" dirty="0">
                <a:solidFill>
                  <a:srgbClr val="7030A0"/>
                </a:solidFill>
                <a:latin typeface="+mj-lt"/>
              </a:rPr>
              <a:t>80Hz pulses</a:t>
            </a:r>
            <a:r>
              <a:rPr lang="en-GB" dirty="0">
                <a:latin typeface="+mj-lt"/>
              </a:rPr>
              <a:t>.</a:t>
            </a:r>
          </a:p>
          <a:p>
            <a:endParaRPr lang="en-GB" dirty="0">
              <a:latin typeface="+mj-lt"/>
            </a:endParaRPr>
          </a:p>
          <a:p>
            <a:r>
              <a:rPr lang="en-GB" dirty="0">
                <a:latin typeface="+mj-lt"/>
              </a:rPr>
              <a:t>Using potentiometer VR1 you can control the intensity of current sensing at the electrodes. The brightness level of LED1 indicates the amplitude of the pulses. If you want to increase the intensity level, replace the 1.8kΩ resistor with 5.6kΩ or higher value up to 10kΩ.</a:t>
            </a:r>
          </a:p>
          <a:p>
            <a:endParaRPr lang="en-GB" dirty="0">
              <a:latin typeface="+mj-lt"/>
            </a:endParaRPr>
          </a:p>
          <a:p>
            <a:r>
              <a:rPr lang="en-GB" dirty="0">
                <a:latin typeface="+mj-lt"/>
              </a:rPr>
              <a:t>X1 is a small mains transformer with 220V primary to 12V, 100/150mA secondary. It must be reverse connected, i.e., connect the secondary winding to the collector of T2 and ground, and primary winding to the output electrodes. The output voltage is about </a:t>
            </a:r>
            <a:r>
              <a:rPr lang="en-GB" b="1" dirty="0">
                <a:solidFill>
                  <a:srgbClr val="7030A0"/>
                </a:solidFill>
                <a:latin typeface="+mj-lt"/>
              </a:rPr>
              <a:t>60V</a:t>
            </a:r>
            <a:r>
              <a:rPr lang="en-GB" dirty="0">
                <a:latin typeface="+mj-lt"/>
              </a:rPr>
              <a:t> but the output current is so small </a:t>
            </a:r>
            <a:r>
              <a:rPr lang="en-GB" dirty="0" smtClean="0">
                <a:latin typeface="+mj-lt"/>
              </a:rPr>
              <a:t>(</a:t>
            </a:r>
            <a:r>
              <a:rPr lang="en-GB" b="1" dirty="0" smtClean="0">
                <a:solidFill>
                  <a:srgbClr val="7030A0"/>
                </a:solidFill>
                <a:latin typeface="+mj-lt"/>
              </a:rPr>
              <a:t>0-80 mA </a:t>
            </a:r>
            <a:r>
              <a:rPr lang="en-GB" dirty="0" smtClean="0">
                <a:latin typeface="+mj-lt"/>
              </a:rPr>
              <a:t>into 500 Ohm load) that </a:t>
            </a:r>
            <a:r>
              <a:rPr lang="en-GB" dirty="0">
                <a:latin typeface="+mj-lt"/>
              </a:rPr>
              <a:t>there is no threat of electric shock.</a:t>
            </a:r>
          </a:p>
        </p:txBody>
      </p:sp>
    </p:spTree>
    <p:extLst>
      <p:ext uri="{BB962C8B-B14F-4D97-AF65-F5344CB8AC3E}">
        <p14:creationId xmlns:p14="http://schemas.microsoft.com/office/powerpoint/2010/main" val="4164224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screen">
            <a:extLst>
              <a:ext uri="{28A0092B-C50C-407E-A947-70E740481C1C}">
                <a14:useLocalDpi xmlns:a14="http://schemas.microsoft.com/office/drawing/2010/main"/>
              </a:ext>
            </a:extLst>
          </a:blip>
          <a:srcRect r="12422"/>
          <a:stretch/>
        </p:blipFill>
        <p:spPr>
          <a:xfrm>
            <a:off x="6266391" y="2446867"/>
            <a:ext cx="2468281" cy="3058266"/>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Configurations and Parameter Selection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Electro-muscular stimulator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Tekstvak 3"/>
          <p:cNvSpPr txBox="1"/>
          <p:nvPr/>
        </p:nvSpPr>
        <p:spPr>
          <a:xfrm>
            <a:off x="9129332" y="1750280"/>
            <a:ext cx="2593531" cy="4154984"/>
          </a:xfrm>
          <a:prstGeom prst="rect">
            <a:avLst/>
          </a:prstGeom>
          <a:noFill/>
        </p:spPr>
        <p:txBody>
          <a:bodyPr wrap="square" rtlCol="0">
            <a:spAutoFit/>
          </a:bodyPr>
          <a:lstStyle/>
          <a:p>
            <a:r>
              <a:rPr lang="en-GB" dirty="0" smtClean="0">
                <a:latin typeface="+mj-lt"/>
              </a:rPr>
              <a:t>Most EMS devices allow limited settings only (few knobs and buttons). </a:t>
            </a:r>
          </a:p>
          <a:p>
            <a:r>
              <a:rPr lang="en-GB" dirty="0" smtClean="0">
                <a:latin typeface="+mj-lt"/>
              </a:rPr>
              <a:t>Usually </a:t>
            </a:r>
            <a:r>
              <a:rPr lang="en-GB" b="1" dirty="0" smtClean="0">
                <a:solidFill>
                  <a:srgbClr val="7030A0"/>
                </a:solidFill>
                <a:latin typeface="+mj-lt"/>
              </a:rPr>
              <a:t>pulse width </a:t>
            </a:r>
            <a:r>
              <a:rPr lang="en-GB" dirty="0" smtClean="0">
                <a:latin typeface="+mj-lt"/>
              </a:rPr>
              <a:t>and </a:t>
            </a:r>
            <a:r>
              <a:rPr lang="en-GB" b="1" dirty="0" smtClean="0">
                <a:solidFill>
                  <a:srgbClr val="7030A0"/>
                </a:solidFill>
                <a:latin typeface="+mj-lt"/>
              </a:rPr>
              <a:t>pulse amplitude</a:t>
            </a:r>
            <a:r>
              <a:rPr lang="en-GB" dirty="0" smtClean="0">
                <a:latin typeface="+mj-lt"/>
              </a:rPr>
              <a:t>, sometimes combined as  the </a:t>
            </a:r>
            <a:r>
              <a:rPr lang="en-GB" b="1" dirty="0" smtClean="0">
                <a:solidFill>
                  <a:srgbClr val="7030A0"/>
                </a:solidFill>
                <a:latin typeface="+mj-lt"/>
              </a:rPr>
              <a:t>‘intensity’ </a:t>
            </a:r>
            <a:r>
              <a:rPr lang="en-GB" dirty="0" smtClean="0">
                <a:latin typeface="+mj-lt"/>
              </a:rPr>
              <a:t>plus a timer for treatment </a:t>
            </a:r>
            <a:r>
              <a:rPr lang="en-GB" b="1" dirty="0" smtClean="0">
                <a:solidFill>
                  <a:srgbClr val="7030A0"/>
                </a:solidFill>
                <a:latin typeface="+mj-lt"/>
              </a:rPr>
              <a:t>duration</a:t>
            </a:r>
            <a:r>
              <a:rPr lang="en-GB" dirty="0" smtClean="0">
                <a:latin typeface="+mj-lt"/>
              </a:rPr>
              <a:t>.</a:t>
            </a:r>
          </a:p>
          <a:p>
            <a:endParaRPr lang="en-GB" sz="1200" dirty="0" smtClean="0">
              <a:latin typeface="+mj-lt"/>
            </a:endParaRPr>
          </a:p>
          <a:p>
            <a:r>
              <a:rPr lang="en-GB" dirty="0" smtClean="0">
                <a:latin typeface="+mj-lt"/>
              </a:rPr>
              <a:t>The more complex looking systems often provide also non-EMS functions, like ultrasound or TENS in the same device. </a:t>
            </a:r>
            <a:endParaRPr lang="en-GB" dirty="0">
              <a:latin typeface="+mj-lt"/>
            </a:endParaRPr>
          </a:p>
        </p:txBody>
      </p:sp>
      <p:pic>
        <p:nvPicPr>
          <p:cNvPr id="5" name="Afbeelding 4"/>
          <p:cNvPicPr>
            <a:picLocks noChangeAspect="1"/>
          </p:cNvPicPr>
          <p:nvPr/>
        </p:nvPicPr>
        <p:blipFill rotWithShape="1">
          <a:blip r:embed="rId3" cstate="screen">
            <a:extLst>
              <a:ext uri="{28A0092B-C50C-407E-A947-70E740481C1C}">
                <a14:useLocalDpi xmlns:a14="http://schemas.microsoft.com/office/drawing/2010/main"/>
              </a:ext>
            </a:extLst>
          </a:blip>
          <a:srcRect t="7679"/>
          <a:stretch/>
        </p:blipFill>
        <p:spPr>
          <a:xfrm>
            <a:off x="173840" y="1329267"/>
            <a:ext cx="2958827" cy="1957647"/>
          </a:xfrm>
          <a:prstGeom prst="rect">
            <a:avLst/>
          </a:prstGeom>
        </p:spPr>
      </p:pic>
      <p:pic>
        <p:nvPicPr>
          <p:cNvPr id="7" name="Afbeelding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7190" y="1353681"/>
            <a:ext cx="2489201" cy="1933842"/>
          </a:xfrm>
          <a:prstGeom prst="rect">
            <a:avLst/>
          </a:prstGeom>
        </p:spPr>
      </p:pic>
      <p:pic>
        <p:nvPicPr>
          <p:cNvPr id="8" name="Afbeelding 7"/>
          <p:cNvPicPr>
            <a:picLocks noChangeAspect="1"/>
          </p:cNvPicPr>
          <p:nvPr/>
        </p:nvPicPr>
        <p:blipFill>
          <a:blip r:embed="rId5"/>
          <a:stretch>
            <a:fillRect/>
          </a:stretch>
        </p:blipFill>
        <p:spPr>
          <a:xfrm>
            <a:off x="3622673" y="3374648"/>
            <a:ext cx="2409825" cy="2876550"/>
          </a:xfrm>
          <a:prstGeom prst="rect">
            <a:avLst/>
          </a:prstGeom>
        </p:spPr>
      </p:pic>
      <p:pic>
        <p:nvPicPr>
          <p:cNvPr id="10" name="Afbeelding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2837" y="3776770"/>
            <a:ext cx="3233029" cy="2220827"/>
          </a:xfrm>
          <a:prstGeom prst="rect">
            <a:avLst/>
          </a:prstGeom>
        </p:spPr>
      </p:pic>
    </p:spTree>
    <p:extLst>
      <p:ext uri="{BB962C8B-B14F-4D97-AF65-F5344CB8AC3E}">
        <p14:creationId xmlns:p14="http://schemas.microsoft.com/office/powerpoint/2010/main" val="3321033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Maintenance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Electro-muscular stimulator</a:t>
            </a:r>
            <a:endParaRPr lang="en-GB" sz="2000" dirty="0"/>
          </a:p>
        </p:txBody>
      </p:sp>
      <p:sp>
        <p:nvSpPr>
          <p:cNvPr id="3" name="Rechthoek 2"/>
          <p:cNvSpPr/>
          <p:nvPr/>
        </p:nvSpPr>
        <p:spPr>
          <a:xfrm>
            <a:off x="451805" y="1785875"/>
            <a:ext cx="7109884" cy="1200329"/>
          </a:xfrm>
          <a:prstGeom prst="rect">
            <a:avLst/>
          </a:prstGeom>
        </p:spPr>
        <p:txBody>
          <a:bodyPr wrap="square">
            <a:spAutoFit/>
          </a:bodyPr>
          <a:lstStyle/>
          <a:p>
            <a:r>
              <a:rPr lang="en-GB" b="1" dirty="0" smtClean="0">
                <a:solidFill>
                  <a:srgbClr val="7030A0"/>
                </a:solidFill>
                <a:latin typeface="+mj-lt"/>
              </a:rPr>
              <a:t>Preventive Maintenance: </a:t>
            </a:r>
          </a:p>
          <a:p>
            <a:pPr marL="742950" lvl="1" indent="-285750">
              <a:buFont typeface="Arial" panose="020B0604020202020204" pitchFamily="34" charset="0"/>
              <a:buChar char="•"/>
            </a:pPr>
            <a:r>
              <a:rPr lang="en-GB" dirty="0" smtClean="0">
                <a:latin typeface="+mj-lt"/>
              </a:rPr>
              <a:t>keep clean</a:t>
            </a:r>
          </a:p>
          <a:p>
            <a:pPr marL="742950" lvl="1" indent="-285750">
              <a:buFont typeface="Arial" panose="020B0604020202020204" pitchFamily="34" charset="0"/>
              <a:buChar char="•"/>
            </a:pPr>
            <a:r>
              <a:rPr lang="en-GB" dirty="0" smtClean="0">
                <a:latin typeface="+mj-lt"/>
              </a:rPr>
              <a:t>exchange of batteries</a:t>
            </a:r>
          </a:p>
          <a:p>
            <a:pPr marL="742950" lvl="1" indent="-285750">
              <a:buFont typeface="Arial" panose="020B0604020202020204" pitchFamily="34" charset="0"/>
              <a:buChar char="•"/>
            </a:pPr>
            <a:r>
              <a:rPr lang="en-GB" dirty="0" smtClean="0">
                <a:latin typeface="+mj-lt"/>
              </a:rPr>
              <a:t>careful with electrodes &amp; wires</a:t>
            </a:r>
          </a:p>
        </p:txBody>
      </p:sp>
      <p:pic>
        <p:nvPicPr>
          <p:cNvPr id="7" name="Afbeelding 6"/>
          <p:cNvPicPr>
            <a:picLocks noChangeAspect="1"/>
          </p:cNvPicPr>
          <p:nvPr/>
        </p:nvPicPr>
        <p:blipFill>
          <a:blip r:embed="rId2"/>
          <a:stretch>
            <a:fillRect/>
          </a:stretch>
        </p:blipFill>
        <p:spPr>
          <a:xfrm>
            <a:off x="7469511" y="1630838"/>
            <a:ext cx="2748063" cy="4125471"/>
          </a:xfrm>
          <a:prstGeom prst="rect">
            <a:avLst/>
          </a:prstGeom>
        </p:spPr>
      </p:pic>
      <p:sp>
        <p:nvSpPr>
          <p:cNvPr id="12" name="Rechthoek 11"/>
          <p:cNvSpPr/>
          <p:nvPr/>
        </p:nvSpPr>
        <p:spPr>
          <a:xfrm>
            <a:off x="543982" y="3759370"/>
            <a:ext cx="7109884" cy="1754326"/>
          </a:xfrm>
          <a:prstGeom prst="rect">
            <a:avLst/>
          </a:prstGeom>
        </p:spPr>
        <p:txBody>
          <a:bodyPr wrap="square">
            <a:spAutoFit/>
          </a:bodyPr>
          <a:lstStyle/>
          <a:p>
            <a:r>
              <a:rPr lang="en-GB" b="1" dirty="0" smtClean="0">
                <a:solidFill>
                  <a:srgbClr val="7030A0"/>
                </a:solidFill>
                <a:latin typeface="+mj-lt"/>
              </a:rPr>
              <a:t>Corrective Maintenance: </a:t>
            </a:r>
          </a:p>
          <a:p>
            <a:pPr marL="742950" lvl="1" indent="-285750">
              <a:buFont typeface="Arial" panose="020B0604020202020204" pitchFamily="34" charset="0"/>
              <a:buChar char="•"/>
            </a:pPr>
            <a:r>
              <a:rPr lang="en-GB" dirty="0" smtClean="0">
                <a:latin typeface="+mj-lt"/>
              </a:rPr>
              <a:t>user error in electrode attachment</a:t>
            </a:r>
          </a:p>
          <a:p>
            <a:pPr marL="742950" lvl="1" indent="-285750">
              <a:buFont typeface="Arial" panose="020B0604020202020204" pitchFamily="34" charset="0"/>
              <a:buChar char="•"/>
            </a:pPr>
            <a:r>
              <a:rPr lang="en-GB" dirty="0" smtClean="0">
                <a:latin typeface="+mj-lt"/>
              </a:rPr>
              <a:t>user error: treatment time has expired (switch off and on)</a:t>
            </a:r>
          </a:p>
          <a:p>
            <a:pPr marL="742950" lvl="1" indent="-285750">
              <a:buFont typeface="Arial" panose="020B0604020202020204" pitchFamily="34" charset="0"/>
              <a:buChar char="•"/>
            </a:pPr>
            <a:r>
              <a:rPr lang="en-GB" dirty="0" smtClean="0">
                <a:latin typeface="+mj-lt"/>
              </a:rPr>
              <a:t>power problems with (rechargeable) batteries</a:t>
            </a:r>
          </a:p>
          <a:p>
            <a:pPr marL="742950" lvl="1" indent="-285750">
              <a:buFont typeface="Arial" panose="020B0604020202020204" pitchFamily="34" charset="0"/>
              <a:buChar char="•"/>
            </a:pPr>
            <a:r>
              <a:rPr lang="en-GB" dirty="0" smtClean="0">
                <a:latin typeface="+mj-lt"/>
              </a:rPr>
              <a:t>broken wires/leads</a:t>
            </a:r>
          </a:p>
          <a:p>
            <a:pPr marL="742950" lvl="1" indent="-285750">
              <a:buFont typeface="Arial" panose="020B0604020202020204" pitchFamily="34" charset="0"/>
              <a:buChar char="•"/>
            </a:pPr>
            <a:r>
              <a:rPr lang="en-GB" dirty="0" smtClean="0">
                <a:latin typeface="+mj-lt"/>
              </a:rPr>
              <a:t>…  replacement of unit</a:t>
            </a:r>
          </a:p>
        </p:txBody>
      </p:sp>
    </p:spTree>
    <p:extLst>
      <p:ext uri="{BB962C8B-B14F-4D97-AF65-F5344CB8AC3E}">
        <p14:creationId xmlns:p14="http://schemas.microsoft.com/office/powerpoint/2010/main" val="299052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Considerations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Electro-muscular stimulator</a:t>
            </a:r>
            <a:endParaRPr lang="en-GB" sz="2000" dirty="0"/>
          </a:p>
        </p:txBody>
      </p:sp>
      <p:sp>
        <p:nvSpPr>
          <p:cNvPr id="3" name="Rechthoek 2"/>
          <p:cNvSpPr/>
          <p:nvPr/>
        </p:nvSpPr>
        <p:spPr>
          <a:xfrm>
            <a:off x="476249" y="1465073"/>
            <a:ext cx="7109884" cy="2031325"/>
          </a:xfrm>
          <a:prstGeom prst="rect">
            <a:avLst/>
          </a:prstGeom>
        </p:spPr>
        <p:txBody>
          <a:bodyPr wrap="square">
            <a:spAutoFit/>
          </a:bodyPr>
          <a:lstStyle/>
          <a:p>
            <a:r>
              <a:rPr lang="en-GB" dirty="0">
                <a:latin typeface="+mj-lt"/>
              </a:rPr>
              <a:t>Electrical Muscle Stimulation (EMS) is relatively safe for any individual who has the capability to do normal exercise. </a:t>
            </a:r>
            <a:endParaRPr lang="en-GB" dirty="0" smtClean="0">
              <a:latin typeface="+mj-lt"/>
            </a:endParaRPr>
          </a:p>
          <a:p>
            <a:endParaRPr lang="en-GB" dirty="0">
              <a:latin typeface="+mj-lt"/>
            </a:endParaRPr>
          </a:p>
          <a:p>
            <a:r>
              <a:rPr lang="en-GB" dirty="0" smtClean="0">
                <a:latin typeface="+mj-lt"/>
              </a:rPr>
              <a:t>In </a:t>
            </a:r>
            <a:r>
              <a:rPr lang="en-GB" dirty="0">
                <a:latin typeface="+mj-lt"/>
              </a:rPr>
              <a:t>some individuals, certain risks are there with the use of EMS such as </a:t>
            </a:r>
            <a:r>
              <a:rPr lang="en-GB" b="1" dirty="0">
                <a:solidFill>
                  <a:srgbClr val="7030A0"/>
                </a:solidFill>
                <a:latin typeface="+mj-lt"/>
              </a:rPr>
              <a:t>irritation of the skin</a:t>
            </a:r>
            <a:r>
              <a:rPr lang="en-GB" dirty="0">
                <a:latin typeface="+mj-lt"/>
              </a:rPr>
              <a:t> beneath the adhesive pads and </a:t>
            </a:r>
            <a:r>
              <a:rPr lang="en-GB" b="1" dirty="0">
                <a:solidFill>
                  <a:srgbClr val="7030A0"/>
                </a:solidFill>
                <a:latin typeface="+mj-lt"/>
              </a:rPr>
              <a:t>temporary pain</a:t>
            </a:r>
            <a:r>
              <a:rPr lang="en-GB" dirty="0">
                <a:latin typeface="+mj-lt"/>
              </a:rPr>
              <a:t> from the electrical charge. </a:t>
            </a:r>
            <a:endParaRPr lang="en-GB" dirty="0" smtClean="0">
              <a:latin typeface="+mj-lt"/>
            </a:endParaRPr>
          </a:p>
          <a:p>
            <a:endParaRPr lang="en-GB" dirty="0" smtClean="0">
              <a:latin typeface="+mj-lt"/>
            </a:endParaRPr>
          </a:p>
        </p:txBody>
      </p:sp>
      <p:sp>
        <p:nvSpPr>
          <p:cNvPr id="4" name="Rechthoek 3"/>
          <p:cNvSpPr/>
          <p:nvPr/>
        </p:nvSpPr>
        <p:spPr>
          <a:xfrm>
            <a:off x="476249" y="4122825"/>
            <a:ext cx="7499351" cy="1477328"/>
          </a:xfrm>
          <a:prstGeom prst="rect">
            <a:avLst/>
          </a:prstGeom>
        </p:spPr>
        <p:txBody>
          <a:bodyPr wrap="square">
            <a:spAutoFit/>
          </a:bodyPr>
          <a:lstStyle/>
          <a:p>
            <a:pPr lvl="0"/>
            <a:r>
              <a:rPr lang="en-GB" dirty="0">
                <a:solidFill>
                  <a:srgbClr val="000000"/>
                </a:solidFill>
                <a:latin typeface="Calibri Light" panose="020F0302020204030204"/>
              </a:rPr>
              <a:t>If the pads are placed </a:t>
            </a:r>
            <a:r>
              <a:rPr lang="en-GB" b="1" dirty="0">
                <a:solidFill>
                  <a:srgbClr val="7030A0"/>
                </a:solidFill>
                <a:latin typeface="Calibri Light" panose="020F0302020204030204"/>
              </a:rPr>
              <a:t>over the heart </a:t>
            </a:r>
            <a:r>
              <a:rPr lang="en-GB" dirty="0">
                <a:solidFill>
                  <a:srgbClr val="000000"/>
                </a:solidFill>
                <a:latin typeface="Calibri Light" panose="020F0302020204030204"/>
              </a:rPr>
              <a:t>or over pacemaker leads, it may lead to cardiac arrhythmia. If placed </a:t>
            </a:r>
            <a:r>
              <a:rPr lang="en-GB" b="1" dirty="0">
                <a:solidFill>
                  <a:srgbClr val="7030A0"/>
                </a:solidFill>
                <a:latin typeface="Calibri Light" panose="020F0302020204030204"/>
              </a:rPr>
              <a:t>over the throat</a:t>
            </a:r>
            <a:r>
              <a:rPr lang="en-GB" dirty="0">
                <a:solidFill>
                  <a:srgbClr val="000000"/>
                </a:solidFill>
                <a:latin typeface="Calibri Light" panose="020F0302020204030204"/>
              </a:rPr>
              <a:t>, it could cause low blood pressure. When placed over a </a:t>
            </a:r>
            <a:r>
              <a:rPr lang="en-GB" b="1" dirty="0">
                <a:solidFill>
                  <a:srgbClr val="7030A0"/>
                </a:solidFill>
                <a:latin typeface="Calibri Light" panose="020F0302020204030204"/>
              </a:rPr>
              <a:t>pregnant uterus</a:t>
            </a:r>
            <a:r>
              <a:rPr lang="en-GB" dirty="0">
                <a:solidFill>
                  <a:srgbClr val="000000"/>
                </a:solidFill>
                <a:latin typeface="Calibri Light" panose="020F0302020204030204"/>
              </a:rPr>
              <a:t>, it may cause damage to the fetus. </a:t>
            </a:r>
          </a:p>
          <a:p>
            <a:pPr lvl="0"/>
            <a:endParaRPr lang="en-GB" dirty="0">
              <a:solidFill>
                <a:srgbClr val="000000"/>
              </a:solidFill>
              <a:latin typeface="Calibri Light" panose="020F0302020204030204"/>
            </a:endParaRPr>
          </a:p>
          <a:p>
            <a:pPr lvl="0"/>
            <a:r>
              <a:rPr lang="en-GB" dirty="0">
                <a:solidFill>
                  <a:srgbClr val="000000"/>
                </a:solidFill>
                <a:latin typeface="Calibri Light" panose="020F0302020204030204"/>
              </a:rPr>
              <a:t>Due to these risks, electrical stimulation should be avoided over these regions.</a:t>
            </a:r>
          </a:p>
        </p:txBody>
      </p:sp>
      <p:pic>
        <p:nvPicPr>
          <p:cNvPr id="7" name="Afbeelding 6"/>
          <p:cNvPicPr>
            <a:picLocks noChangeAspect="1"/>
          </p:cNvPicPr>
          <p:nvPr/>
        </p:nvPicPr>
        <p:blipFill>
          <a:blip r:embed="rId2"/>
          <a:stretch>
            <a:fillRect/>
          </a:stretch>
        </p:blipFill>
        <p:spPr>
          <a:xfrm>
            <a:off x="8654341" y="1589530"/>
            <a:ext cx="2748063" cy="4125471"/>
          </a:xfrm>
          <a:prstGeom prst="rect">
            <a:avLst/>
          </a:prstGeom>
        </p:spPr>
      </p:pic>
    </p:spTree>
    <p:extLst>
      <p:ext uri="{BB962C8B-B14F-4D97-AF65-F5344CB8AC3E}">
        <p14:creationId xmlns:p14="http://schemas.microsoft.com/office/powerpoint/2010/main" val="2679949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4059</TotalTime>
  <Words>1017</Words>
  <Application>Microsoft Office PowerPoint</Application>
  <PresentationFormat>Widescreen</PresentationFormat>
  <Paragraphs>113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Courier New</vt:lpstr>
      <vt:lpstr>Times New Roman</vt:lpstr>
      <vt:lpstr>Wingdings</vt:lpstr>
      <vt:lpstr>Terugblik</vt:lpstr>
      <vt:lpstr>Electro-muscular stimulator</vt:lpstr>
      <vt:lpstr>Principles of operation</vt:lpstr>
      <vt:lpstr>Principles of operation</vt:lpstr>
      <vt:lpstr>Physiological Principles</vt:lpstr>
      <vt:lpstr>Components </vt:lpstr>
      <vt:lpstr>System Diagram</vt:lpstr>
      <vt:lpstr>Configurations and Parameter Selection</vt:lpstr>
      <vt:lpstr>Maintenance</vt:lpstr>
      <vt:lpstr>Safety Considerations</vt:lpstr>
      <vt:lpstr>Transcutaneous Electrical Nerve Stimulation (TENS)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237</cp:revision>
  <dcterms:created xsi:type="dcterms:W3CDTF">2014-11-03T16:21:19Z</dcterms:created>
  <dcterms:modified xsi:type="dcterms:W3CDTF">2020-03-18T14:10:36Z</dcterms:modified>
</cp:coreProperties>
</file>